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1F13"/>
    <a:srgbClr val="EE7219"/>
    <a:srgbClr val="7AB929"/>
    <a:srgbClr val="0071B9"/>
    <a:srgbClr val="F9B000"/>
    <a:srgbClr val="A10E2F"/>
    <a:srgbClr val="002D59"/>
    <a:srgbClr val="89898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6" d="100"/>
          <a:sy n="146" d="100"/>
        </p:scale>
        <p:origin x="630" y="12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 userDrawn="1"/>
        </p:nvSpPr>
        <p:spPr>
          <a:xfrm>
            <a:off x="0" y="4248000"/>
            <a:ext cx="2160000" cy="900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362364" y="2880000"/>
            <a:ext cx="7060578" cy="1544400"/>
          </a:xfrm>
        </p:spPr>
        <p:txBody>
          <a:bodyPr anchor="t">
            <a:normAutofit/>
          </a:bodyPr>
          <a:lstStyle>
            <a:lvl1pPr algn="l">
              <a:defRPr sz="3000" b="1">
                <a:solidFill>
                  <a:srgbClr val="E41F13"/>
                </a:solidFill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422942" y="459551"/>
            <a:ext cx="721058" cy="900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spw_int_f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42942" cy="21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666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116621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922337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520469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>
            <a:normAutofit/>
          </a:bodyPr>
          <a:lstStyle>
            <a:lvl1pPr algn="l">
              <a:defRPr sz="3600" b="1" cap="all"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550071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54302" y="900113"/>
            <a:ext cx="3741498" cy="254555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3774102" cy="254555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683131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100530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325658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8616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846237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895069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spw_int_fr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43500"/>
            <a:ext cx="1493009" cy="900000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54182" y="205979"/>
            <a:ext cx="786812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54182" y="1200150"/>
            <a:ext cx="7868120" cy="3227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8" name="Espace réservé de la date 3"/>
          <p:cNvSpPr txBox="1">
            <a:spLocks/>
          </p:cNvSpPr>
          <p:nvPr userDrawn="1"/>
        </p:nvSpPr>
        <p:spPr>
          <a:xfrm>
            <a:off x="7128000" y="216000"/>
            <a:ext cx="1800000" cy="540000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r" defTabSz="457200" rtl="0" eaLnBrk="1" latinLnBrk="0" hangingPunct="1"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EB6A17-D7A4-3049-9C0B-80302430D2B0}" type="datetimeFigureOut">
              <a:rPr lang="fr-FR" sz="1200" smtClean="0">
                <a:solidFill>
                  <a:srgbClr val="898989"/>
                </a:solidFill>
              </a:rPr>
              <a:pPr/>
              <a:t>11/10/2022</a:t>
            </a:fld>
            <a:endParaRPr lang="fr-FR" sz="1200" dirty="0">
              <a:solidFill>
                <a:srgbClr val="898989"/>
              </a:solidFill>
            </a:endParaRPr>
          </a:p>
          <a:p>
            <a:fld id="{2E794143-8163-F543-A4DC-FC997488DC9F}" type="slidenum">
              <a:rPr lang="fr-FR" sz="1200" b="1" smtClean="0">
                <a:solidFill>
                  <a:srgbClr val="898989"/>
                </a:solidFill>
              </a:rPr>
              <a:pPr/>
              <a:t>‹N°›</a:t>
            </a:fld>
            <a:endParaRPr lang="fr-FR" sz="1200" b="1" dirty="0">
              <a:solidFill>
                <a:srgbClr val="898989"/>
              </a:solidFill>
            </a:endParaRPr>
          </a:p>
        </p:txBody>
      </p:sp>
      <p:sp>
        <p:nvSpPr>
          <p:cNvPr id="9" name="Rectangle 6"/>
          <p:cNvSpPr>
            <a:spLocks noChangeArrowheads="1"/>
          </p:cNvSpPr>
          <p:nvPr userDrawn="1"/>
        </p:nvSpPr>
        <p:spPr bwMode="auto">
          <a:xfrm>
            <a:off x="8244000" y="4963500"/>
            <a:ext cx="900000" cy="180000"/>
          </a:xfrm>
          <a:prstGeom prst="rect">
            <a:avLst/>
          </a:prstGeom>
          <a:solidFill>
            <a:srgbClr val="E41F13"/>
          </a:solidFill>
          <a:ln>
            <a:noFill/>
          </a:ln>
        </p:spPr>
        <p:txBody>
          <a:bodyPr/>
          <a:lstStyle/>
          <a:p>
            <a:endParaRPr lang="fr-FR"/>
          </a:p>
        </p:txBody>
      </p:sp>
      <p:sp>
        <p:nvSpPr>
          <p:cNvPr id="10" name="ZoneTexte 12"/>
          <p:cNvSpPr txBox="1">
            <a:spLocks noChangeArrowheads="1"/>
          </p:cNvSpPr>
          <p:nvPr userDrawn="1"/>
        </p:nvSpPr>
        <p:spPr bwMode="auto">
          <a:xfrm>
            <a:off x="0" y="4649500"/>
            <a:ext cx="80640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fr-FR" sz="1200" b="1" spc="-50" dirty="0">
                <a:solidFill>
                  <a:srgbClr val="000000"/>
                </a:solidFill>
                <a:latin typeface="Arial" charset="0"/>
                <a:cs typeface="Arial" charset="0"/>
              </a:rPr>
              <a:t>Service public de Wallonie</a:t>
            </a:r>
            <a:r>
              <a:rPr lang="en-GB" sz="1200" b="1" kern="1200" spc="-50" dirty="0">
                <a:solidFill>
                  <a:schemeClr val="tx1"/>
                </a:solidFill>
                <a:effectLst/>
                <a:latin typeface="Arial"/>
                <a:ea typeface="ＭＳ Ｐゴシック" charset="0"/>
                <a:cs typeface="Arial"/>
              </a:rPr>
              <a:t> </a:t>
            </a:r>
            <a:r>
              <a:rPr lang="fr-FR" sz="1100" b="1" kern="1200" spc="-50" dirty="0">
                <a:solidFill>
                  <a:schemeClr val="tx1"/>
                </a:solidFill>
                <a:effectLst/>
                <a:latin typeface="Arial"/>
                <a:ea typeface="ＭＳ Ｐゴシック" charset="0"/>
                <a:cs typeface="Arial"/>
              </a:rPr>
              <a:t>|</a:t>
            </a:r>
            <a:r>
              <a:rPr lang="fr-FR" sz="1200" b="1" kern="1200" spc="-50" dirty="0">
                <a:solidFill>
                  <a:schemeClr val="tx1"/>
                </a:solidFill>
                <a:effectLst/>
                <a:latin typeface="Arial"/>
                <a:ea typeface="ＭＳ Ｐゴシック" charset="0"/>
                <a:cs typeface="Arial"/>
              </a:rPr>
              <a:t> </a:t>
            </a:r>
            <a:r>
              <a:rPr lang="fr-FR" sz="1200" b="1" kern="1200" spc="-50" dirty="0">
                <a:solidFill>
                  <a:srgbClr val="E41F13"/>
                </a:solidFill>
                <a:effectLst/>
                <a:latin typeface="Arial"/>
                <a:ea typeface="ＭＳ Ｐゴシック" charset="0"/>
                <a:cs typeface="Arial"/>
              </a:rPr>
              <a:t>SPW Intérieur et Action sociale</a:t>
            </a:r>
            <a:r>
              <a:rPr lang="en-GB" sz="1200" b="1" spc="-50" dirty="0">
                <a:solidFill>
                  <a:srgbClr val="E41F13"/>
                </a:solidFill>
                <a:effectLst/>
                <a:latin typeface="Arial"/>
                <a:cs typeface="Arial"/>
              </a:rPr>
              <a:t>  </a:t>
            </a:r>
            <a:endParaRPr lang="fr-FR" sz="1200" b="1" spc="-50" dirty="0">
              <a:solidFill>
                <a:srgbClr val="E41F13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44850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1" kern="1200">
          <a:solidFill>
            <a:srgbClr val="E41F13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jpeg"/><Relationship Id="rId9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62364" y="2880000"/>
            <a:ext cx="7223224" cy="1544400"/>
          </a:xfrm>
        </p:spPr>
        <p:txBody>
          <a:bodyPr/>
          <a:lstStyle/>
          <a:p>
            <a:r>
              <a:rPr lang="fr-BE" dirty="0"/>
              <a:t>Formation à l’utilisation de l’eComptes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3027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FBCC31-4328-4062-85A4-3FE3710ED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2270" y="205979"/>
            <a:ext cx="7110032" cy="857250"/>
          </a:xfrm>
        </p:spPr>
        <p:txBody>
          <a:bodyPr/>
          <a:lstStyle/>
          <a:p>
            <a:r>
              <a:rPr lang="fr-BE" dirty="0"/>
              <a:t>Fonctionnement général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469B4F-75DF-5774-89AF-C30C905529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182" y="1089769"/>
            <a:ext cx="7868120" cy="1284784"/>
          </a:xfrm>
        </p:spPr>
        <p:txBody>
          <a:bodyPr>
            <a:normAutofit/>
          </a:bodyPr>
          <a:lstStyle/>
          <a:p>
            <a:r>
              <a:rPr lang="fr-BE" sz="1800" dirty="0"/>
              <a:t>Respecter le plan comptable (Evite des problèmes dans les pièces justificatives)</a:t>
            </a:r>
          </a:p>
          <a:p>
            <a:r>
              <a:rPr lang="fr-BE" sz="1800" dirty="0"/>
              <a:t>Effectuer toutes les mises du logiciel eComptes et du moteur de base de données dès qu’elles sont proposées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A8BB608E-15CE-457C-C979-EF0505B8D9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975" y="2612685"/>
            <a:ext cx="7288032" cy="1498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>
            <a:extLst>
              <a:ext uri="{FF2B5EF4-FFF2-40B4-BE49-F238E27FC236}">
                <a16:creationId xmlns:a16="http://schemas.microsoft.com/office/drawing/2014/main" id="{620F4E53-7367-298A-3A41-F5B1D6B4E8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562" y="2769841"/>
            <a:ext cx="4177448" cy="2344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6BC39E73-60C0-83BA-A083-2E896E67907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75" y="44493"/>
            <a:ext cx="1381582" cy="649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523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C8C886-ED8B-D9B0-B17B-14C575C1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6228" y="205979"/>
            <a:ext cx="7096073" cy="857250"/>
          </a:xfrm>
        </p:spPr>
        <p:txBody>
          <a:bodyPr/>
          <a:lstStyle/>
          <a:p>
            <a:r>
              <a:rPr lang="fr-BE" dirty="0"/>
              <a:t>Fonctionnement général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69A19AE-4AA8-B5A3-9219-0FBE1CD493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BE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Principe de fonctionnement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BE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eComptes fonctionne sur une copie des données reçues du </a:t>
            </a:r>
            <a:br>
              <a:rPr lang="fr-BE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BE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logiciel de comptabilité via la BDCS.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BE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Les données de eComptes sont stockées dans une base de données HFSQL</a:t>
            </a:r>
          </a:p>
          <a:p>
            <a:pPr lvl="1"/>
            <a:endParaRPr lang="fr-BE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0">
              <a:buNone/>
            </a:pPr>
            <a:r>
              <a:rPr lang="fr-BE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La BDCS: B</a:t>
            </a:r>
            <a:r>
              <a:rPr lang="fr-BE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ase de </a:t>
            </a:r>
            <a:r>
              <a:rPr lang="fr-BE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</a:t>
            </a:r>
            <a:r>
              <a:rPr lang="fr-BE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onnées </a:t>
            </a:r>
            <a:r>
              <a:rPr lang="fr-BE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  <a:r>
              <a:rPr lang="fr-BE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omptable </a:t>
            </a:r>
            <a:r>
              <a:rPr lang="fr-BE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</a:t>
            </a:r>
            <a:r>
              <a:rPr lang="fr-BE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tandardisée</a:t>
            </a:r>
          </a:p>
          <a:p>
            <a:pPr marL="457200" lvl="1" indent="0">
              <a:buNone/>
            </a:pPr>
            <a:r>
              <a:rPr lang="fr-BE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Ensemble de fichiers XML contenant les données des comptas </a:t>
            </a:r>
          </a:p>
          <a:p>
            <a:pPr marL="457200" lvl="1" indent="0">
              <a:buNone/>
            </a:pPr>
            <a:r>
              <a:rPr lang="fr-BE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budgétaires et générales. 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BE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Ces fichiers sont générés par le logiciel de comptabilité dans un répertoire commun avec eComptes.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fr-BE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Les fichiers générés sont ensuite traités par eComptes et importés dans la base HFSQL. </a:t>
            </a:r>
          </a:p>
          <a:p>
            <a:pPr marL="457200" lvl="1" indent="0">
              <a:buNone/>
            </a:pPr>
            <a:r>
              <a:rPr lang="fr-BE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Le Serveur HFSQL</a:t>
            </a:r>
          </a:p>
          <a:p>
            <a:pPr lvl="1"/>
            <a:r>
              <a:rPr lang="fr-BE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Serveur de base de données contenant l’ensemble des données eComptes.</a:t>
            </a:r>
            <a:r>
              <a:rPr lang="fr-BE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</a:p>
          <a:p>
            <a:pPr lvl="1"/>
            <a:endParaRPr lang="fr-BE" sz="1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2"/>
            <a:r>
              <a:rPr lang="fr-BE" sz="12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génération de la BDCS et sont importation peuvent être fait soit </a:t>
            </a:r>
            <a:br>
              <a:rPr lang="fr-BE" sz="12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fr-BE" sz="12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manière automatique ou manuellement.</a:t>
            </a:r>
          </a:p>
          <a:p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D33C23B6-220B-A499-5FD1-F7EE13563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75" y="44493"/>
            <a:ext cx="1381582" cy="649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727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3997A5-41B3-F763-5304-5034A8739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5288" y="205979"/>
            <a:ext cx="7117013" cy="857250"/>
          </a:xfrm>
        </p:spPr>
        <p:txBody>
          <a:bodyPr>
            <a:normAutofit fontScale="90000"/>
          </a:bodyPr>
          <a:lstStyle/>
          <a:p>
            <a:r>
              <a:rPr lang="fr-BE" dirty="0"/>
              <a:t>Fonctionnement général</a:t>
            </a:r>
            <a:br>
              <a:rPr lang="fr-BE" dirty="0"/>
            </a:br>
            <a:r>
              <a:rPr lang="fr-BE" sz="2000" dirty="0"/>
              <a:t>Synchronisation des données avec le logiciel de comptabilité </a:t>
            </a:r>
            <a:endParaRPr lang="fr-FR" sz="2000" dirty="0"/>
          </a:p>
        </p:txBody>
      </p:sp>
      <p:pic>
        <p:nvPicPr>
          <p:cNvPr id="4" name="Picture 7" descr="C:\Users\41477\Pictures\formation eComptes\Image2.png">
            <a:extLst>
              <a:ext uri="{FF2B5EF4-FFF2-40B4-BE49-F238E27FC236}">
                <a16:creationId xmlns:a16="http://schemas.microsoft.com/office/drawing/2014/main" id="{C3AA0D19-3E27-0C57-A41E-9F7AA72182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73" y="2330358"/>
            <a:ext cx="1420050" cy="1121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e 4">
            <a:extLst>
              <a:ext uri="{FF2B5EF4-FFF2-40B4-BE49-F238E27FC236}">
                <a16:creationId xmlns:a16="http://schemas.microsoft.com/office/drawing/2014/main" id="{D53AC0C7-2E92-6434-70A8-469EA257D455}"/>
              </a:ext>
            </a:extLst>
          </p:cNvPr>
          <p:cNvGrpSpPr/>
          <p:nvPr/>
        </p:nvGrpSpPr>
        <p:grpSpPr>
          <a:xfrm>
            <a:off x="1142157" y="1619715"/>
            <a:ext cx="3667952" cy="1222972"/>
            <a:chOff x="1050879" y="1209602"/>
            <a:chExt cx="3667952" cy="1222972"/>
          </a:xfrm>
        </p:grpSpPr>
        <p:pic>
          <p:nvPicPr>
            <p:cNvPr id="6" name="Picture 12" descr="C:\Users\41477\Pictures\formation eComptes\BDCS.png">
              <a:extLst>
                <a:ext uri="{FF2B5EF4-FFF2-40B4-BE49-F238E27FC236}">
                  <a16:creationId xmlns:a16="http://schemas.microsoft.com/office/drawing/2014/main" id="{D6DA8F55-5699-79E7-3E8C-C51D031BC20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1338" y="1209602"/>
              <a:ext cx="1207493" cy="8234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Virage 10">
              <a:extLst>
                <a:ext uri="{FF2B5EF4-FFF2-40B4-BE49-F238E27FC236}">
                  <a16:creationId xmlns:a16="http://schemas.microsoft.com/office/drawing/2014/main" id="{C4E010CC-3F4C-C65E-547F-E2F804025984}"/>
                </a:ext>
              </a:extLst>
            </p:cNvPr>
            <p:cNvSpPr/>
            <p:nvPr/>
          </p:nvSpPr>
          <p:spPr>
            <a:xfrm>
              <a:off x="1050879" y="1397640"/>
              <a:ext cx="2421526" cy="491283"/>
            </a:xfrm>
            <a:prstGeom prst="ben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>
                <a:solidFill>
                  <a:schemeClr val="tx1"/>
                </a:solidFill>
              </a:endParaRPr>
            </a:p>
          </p:txBody>
        </p:sp>
        <p:grpSp>
          <p:nvGrpSpPr>
            <p:cNvPr id="8" name="Groupe 7">
              <a:extLst>
                <a:ext uri="{FF2B5EF4-FFF2-40B4-BE49-F238E27FC236}">
                  <a16:creationId xmlns:a16="http://schemas.microsoft.com/office/drawing/2014/main" id="{8D98C766-1E9A-4B20-3555-5CEC7C348E0C}"/>
                </a:ext>
              </a:extLst>
            </p:cNvPr>
            <p:cNvGrpSpPr/>
            <p:nvPr/>
          </p:nvGrpSpPr>
          <p:grpSpPr>
            <a:xfrm>
              <a:off x="1494448" y="1693910"/>
              <a:ext cx="2016890" cy="738664"/>
              <a:chOff x="1866416" y="2033053"/>
              <a:chExt cx="2016890" cy="738664"/>
            </a:xfrm>
          </p:grpSpPr>
          <p:pic>
            <p:nvPicPr>
              <p:cNvPr id="9" name="Picture 13" descr="C:\Users\41477\AppData\Local\Microsoft\Windows\Temporary Internet Files\Content.IE5\U0OY8AGH\gear-471998_960_720[1].jpg">
                <a:extLst>
                  <a:ext uri="{FF2B5EF4-FFF2-40B4-BE49-F238E27FC236}">
                    <a16:creationId xmlns:a16="http://schemas.microsoft.com/office/drawing/2014/main" id="{20842FFC-7472-8AF0-9494-606661FE723E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4110" t="12957" r="22519" b="12042"/>
              <a:stretch/>
            </p:blipFill>
            <p:spPr bwMode="auto">
              <a:xfrm flipV="1">
                <a:off x="1866416" y="2046201"/>
                <a:ext cx="549797" cy="51507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FF6CFAC7-C19D-0EA3-D953-E3A47DC9D8EE}"/>
                  </a:ext>
                </a:extLst>
              </p:cNvPr>
              <p:cNvSpPr txBox="1"/>
              <p:nvPr/>
            </p:nvSpPr>
            <p:spPr>
              <a:xfrm>
                <a:off x="2141316" y="2033053"/>
                <a:ext cx="174199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BE" sz="1400" b="1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Export des données de la compta </a:t>
                </a:r>
              </a:p>
            </p:txBody>
          </p:sp>
        </p:grpSp>
      </p:grp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8B7DA795-585E-350F-391D-D86FAC6CC865}"/>
              </a:ext>
            </a:extLst>
          </p:cNvPr>
          <p:cNvGrpSpPr/>
          <p:nvPr/>
        </p:nvGrpSpPr>
        <p:grpSpPr>
          <a:xfrm>
            <a:off x="4282428" y="2169076"/>
            <a:ext cx="3234538" cy="1941256"/>
            <a:chOff x="4212628" y="1791416"/>
            <a:chExt cx="3234538" cy="1941256"/>
          </a:xfrm>
        </p:grpSpPr>
        <p:grpSp>
          <p:nvGrpSpPr>
            <p:cNvPr id="12" name="Groupe 11">
              <a:extLst>
                <a:ext uri="{FF2B5EF4-FFF2-40B4-BE49-F238E27FC236}">
                  <a16:creationId xmlns:a16="http://schemas.microsoft.com/office/drawing/2014/main" id="{D0E7F9D5-DB3D-F218-5B5C-02EC3F174828}"/>
                </a:ext>
              </a:extLst>
            </p:cNvPr>
            <p:cNvGrpSpPr/>
            <p:nvPr/>
          </p:nvGrpSpPr>
          <p:grpSpPr>
            <a:xfrm>
              <a:off x="6324860" y="1791416"/>
              <a:ext cx="1122306" cy="1941256"/>
              <a:chOff x="5489516" y="1402448"/>
              <a:chExt cx="1122306" cy="1941256"/>
            </a:xfrm>
          </p:grpSpPr>
          <p:pic>
            <p:nvPicPr>
              <p:cNvPr id="17" name="Picture 9" descr="C:\Users\41477\Pictures\formation eComptes\Serveur HFSQL.png">
                <a:extLst>
                  <a:ext uri="{FF2B5EF4-FFF2-40B4-BE49-F238E27FC236}">
                    <a16:creationId xmlns:a16="http://schemas.microsoft.com/office/drawing/2014/main" id="{8DBD07D9-C941-75C1-46AC-27B1C81FBFA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35442" y="1402448"/>
                <a:ext cx="957263" cy="14319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8" name="Picture 14" descr="C:\Users\41477\Pictures\formation eComptes\eComptes.png">
                <a:extLst>
                  <a:ext uri="{FF2B5EF4-FFF2-40B4-BE49-F238E27FC236}">
                    <a16:creationId xmlns:a16="http://schemas.microsoft.com/office/drawing/2014/main" id="{00DABBB5-B708-015F-5BF2-8565914D9038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89516" y="2814726"/>
                <a:ext cx="1122306" cy="52897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3" name="Virage 14">
              <a:extLst>
                <a:ext uri="{FF2B5EF4-FFF2-40B4-BE49-F238E27FC236}">
                  <a16:creationId xmlns:a16="http://schemas.microsoft.com/office/drawing/2014/main" id="{9DADEA72-2402-3B54-BD0F-324D5684064A}"/>
                </a:ext>
              </a:extLst>
            </p:cNvPr>
            <p:cNvSpPr/>
            <p:nvPr/>
          </p:nvSpPr>
          <p:spPr>
            <a:xfrm flipV="1">
              <a:off x="4442149" y="1921399"/>
              <a:ext cx="1931355" cy="468349"/>
            </a:xfrm>
            <a:prstGeom prst="ben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>
                <a:solidFill>
                  <a:schemeClr val="tx1"/>
                </a:solidFill>
              </a:endParaRPr>
            </a:p>
          </p:txBody>
        </p:sp>
        <p:grpSp>
          <p:nvGrpSpPr>
            <p:cNvPr id="14" name="Groupe 13">
              <a:extLst>
                <a:ext uri="{FF2B5EF4-FFF2-40B4-BE49-F238E27FC236}">
                  <a16:creationId xmlns:a16="http://schemas.microsoft.com/office/drawing/2014/main" id="{4BD02A4B-A92C-1CC8-4959-A3D26B746A5F}"/>
                </a:ext>
              </a:extLst>
            </p:cNvPr>
            <p:cNvGrpSpPr/>
            <p:nvPr/>
          </p:nvGrpSpPr>
          <p:grpSpPr>
            <a:xfrm>
              <a:off x="4212628" y="2389748"/>
              <a:ext cx="2016890" cy="800219"/>
              <a:chOff x="1866416" y="2033053"/>
              <a:chExt cx="2016890" cy="800219"/>
            </a:xfrm>
          </p:grpSpPr>
          <p:pic>
            <p:nvPicPr>
              <p:cNvPr id="15" name="Picture 13" descr="C:\Users\41477\AppData\Local\Microsoft\Windows\Temporary Internet Files\Content.IE5\U0OY8AGH\gear-471998_960_720[1].jpg">
                <a:extLst>
                  <a:ext uri="{FF2B5EF4-FFF2-40B4-BE49-F238E27FC236}">
                    <a16:creationId xmlns:a16="http://schemas.microsoft.com/office/drawing/2014/main" id="{350EE306-2E96-F83B-90DC-7AC65C7C074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4110" t="12957" r="22519" b="12042"/>
              <a:stretch/>
            </p:blipFill>
            <p:spPr bwMode="auto">
              <a:xfrm flipV="1">
                <a:off x="1866416" y="2046201"/>
                <a:ext cx="549797" cy="51507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6" name="ZoneTexte 15">
                <a:extLst>
                  <a:ext uri="{FF2B5EF4-FFF2-40B4-BE49-F238E27FC236}">
                    <a16:creationId xmlns:a16="http://schemas.microsoft.com/office/drawing/2014/main" id="{8D042E03-C342-8647-1C22-737CC8142B1F}"/>
                  </a:ext>
                </a:extLst>
              </p:cNvPr>
              <p:cNvSpPr txBox="1"/>
              <p:nvPr/>
            </p:nvSpPr>
            <p:spPr>
              <a:xfrm>
                <a:off x="2141316" y="2033053"/>
                <a:ext cx="1741990" cy="800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BE" b="1" dirty="0"/>
                  <a:t>   </a:t>
                </a:r>
                <a:r>
                  <a:rPr lang="fr-BE" sz="1400" b="1" dirty="0">
                    <a:latin typeface="Verdana" panose="020B0604030504040204" pitchFamily="34" charset="0"/>
                    <a:ea typeface="Verdana" panose="020B0604030504040204" pitchFamily="34" charset="0"/>
                    <a:cs typeface="Verdana" panose="020B0604030504040204" pitchFamily="34" charset="0"/>
                  </a:rPr>
                  <a:t>Import vers la Base de Données</a:t>
                </a:r>
                <a:endParaRPr lang="fr-BE" b="1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endParaRPr>
              </a:p>
            </p:txBody>
          </p:sp>
        </p:grpSp>
      </p:grp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F3006B6A-394C-7C9C-ADBA-05B877301D6D}"/>
              </a:ext>
            </a:extLst>
          </p:cNvPr>
          <p:cNvGrpSpPr/>
          <p:nvPr/>
        </p:nvGrpSpPr>
        <p:grpSpPr>
          <a:xfrm>
            <a:off x="7350082" y="1372867"/>
            <a:ext cx="1399600" cy="2949881"/>
            <a:chOff x="7280282" y="995207"/>
            <a:chExt cx="1399600" cy="2949881"/>
          </a:xfrm>
        </p:grpSpPr>
        <p:pic>
          <p:nvPicPr>
            <p:cNvPr id="20" name="Picture 15" descr="C:\Users\41477\Pictures\formation eComptes\User.png">
              <a:extLst>
                <a:ext uri="{FF2B5EF4-FFF2-40B4-BE49-F238E27FC236}">
                  <a16:creationId xmlns:a16="http://schemas.microsoft.com/office/drawing/2014/main" id="{795F85C9-40F4-7D00-08E8-30F8E79963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81369" y="2109366"/>
              <a:ext cx="798513" cy="7381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15" descr="C:\Users\41477\Pictures\formation eComptes\User.png">
              <a:extLst>
                <a:ext uri="{FF2B5EF4-FFF2-40B4-BE49-F238E27FC236}">
                  <a16:creationId xmlns:a16="http://schemas.microsoft.com/office/drawing/2014/main" id="{ABAD9F34-6F82-05A6-DCFF-BDAB8274873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81369" y="3161457"/>
              <a:ext cx="798513" cy="7381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15" descr="C:\Users\41477\Pictures\formation eComptes\User.png">
              <a:extLst>
                <a:ext uri="{FF2B5EF4-FFF2-40B4-BE49-F238E27FC236}">
                  <a16:creationId xmlns:a16="http://schemas.microsoft.com/office/drawing/2014/main" id="{F1068AE7-F683-3AEC-240D-F8CDB9D468B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81369" y="1049202"/>
              <a:ext cx="798513" cy="7381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" name="Rectangle avec flèche vers la droite 21">
              <a:extLst>
                <a:ext uri="{FF2B5EF4-FFF2-40B4-BE49-F238E27FC236}">
                  <a16:creationId xmlns:a16="http://schemas.microsoft.com/office/drawing/2014/main" id="{808DE909-E3D1-E668-D99D-6F53E20BF0F5}"/>
                </a:ext>
              </a:extLst>
            </p:cNvPr>
            <p:cNvSpPr/>
            <p:nvPr/>
          </p:nvSpPr>
          <p:spPr>
            <a:xfrm flipH="1">
              <a:off x="7280282" y="995207"/>
              <a:ext cx="515942" cy="2949881"/>
            </a:xfrm>
            <a:prstGeom prst="rightArrowCallout">
              <a:avLst>
                <a:gd name="adj1" fmla="val 20903"/>
                <a:gd name="adj2" fmla="val 31613"/>
                <a:gd name="adj3" fmla="val 34258"/>
                <a:gd name="adj4" fmla="val 33235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BE"/>
            </a:p>
          </p:txBody>
        </p:sp>
      </p:grpSp>
      <p:pic>
        <p:nvPicPr>
          <p:cNvPr id="24" name="Picture 2" descr="C:\Users\41477\AppData\Local\Microsoft\Windows\Temporary Internet Files\Content.IE5\FKBIYUQ7\warning-146916_960_720[1].png">
            <a:extLst>
              <a:ext uri="{FF2B5EF4-FFF2-40B4-BE49-F238E27FC236}">
                <a16:creationId xmlns:a16="http://schemas.microsoft.com/office/drawing/2014/main" id="{9A77B167-C019-A430-E307-08AA0D8724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168" y="1100206"/>
            <a:ext cx="581138" cy="513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ZoneTexte 24">
            <a:extLst>
              <a:ext uri="{FF2B5EF4-FFF2-40B4-BE49-F238E27FC236}">
                <a16:creationId xmlns:a16="http://schemas.microsoft.com/office/drawing/2014/main" id="{35109CEB-2EDA-064C-12B2-A7181478EB2A}"/>
              </a:ext>
            </a:extLst>
          </p:cNvPr>
          <p:cNvSpPr txBox="1"/>
          <p:nvPr/>
        </p:nvSpPr>
        <p:spPr>
          <a:xfrm>
            <a:off x="797306" y="1209439"/>
            <a:ext cx="4680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dirty="0"/>
              <a:t>eComptes travaille sur une copie de la compta</a:t>
            </a:r>
          </a:p>
        </p:txBody>
      </p:sp>
      <p:pic>
        <p:nvPicPr>
          <p:cNvPr id="26" name="Image 25">
            <a:extLst>
              <a:ext uri="{FF2B5EF4-FFF2-40B4-BE49-F238E27FC236}">
                <a16:creationId xmlns:a16="http://schemas.microsoft.com/office/drawing/2014/main" id="{27FADD71-7C56-B448-6333-37278F68797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75" y="44493"/>
            <a:ext cx="1381582" cy="649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900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5DDC3D-62FE-90B8-B11F-9477FBE85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208" y="205979"/>
            <a:ext cx="7089093" cy="857250"/>
          </a:xfrm>
        </p:spPr>
        <p:txBody>
          <a:bodyPr>
            <a:normAutofit fontScale="90000"/>
          </a:bodyPr>
          <a:lstStyle/>
          <a:p>
            <a:r>
              <a:rPr lang="fr-BE" dirty="0"/>
              <a:t>Fonctionnement général</a:t>
            </a:r>
            <a:br>
              <a:rPr lang="fr-BE" dirty="0"/>
            </a:br>
            <a:r>
              <a:rPr lang="fr-BE" sz="2800" dirty="0"/>
              <a:t>Vérifier la synchronisation des données</a:t>
            </a:r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D7C64845-C6EF-19C1-D44A-C68C7971167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75" y="44493"/>
            <a:ext cx="1381582" cy="649988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00E5E860-5410-9C06-6376-816D60C45D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5790" y="1126619"/>
            <a:ext cx="8131878" cy="2570347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76CDBC4B-A708-E9FF-6803-4B6F81B884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07716" y="1420348"/>
            <a:ext cx="2108006" cy="3166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142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29093C-0DD3-DCE8-6963-87A4EA25E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956" y="205979"/>
            <a:ext cx="6992345" cy="857250"/>
          </a:xfrm>
        </p:spPr>
        <p:txBody>
          <a:bodyPr>
            <a:normAutofit fontScale="90000"/>
          </a:bodyPr>
          <a:lstStyle/>
          <a:p>
            <a:r>
              <a:rPr lang="fr-BE" dirty="0"/>
              <a:t>Fonctionnement général</a:t>
            </a:r>
            <a:br>
              <a:rPr lang="fr-BE" dirty="0"/>
            </a:br>
            <a:r>
              <a:rPr lang="fr-BE" sz="2800" dirty="0"/>
              <a:t>Vérifier la synchronisation des données</a:t>
            </a:r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4497B0A2-BA93-8BCE-CF42-566DE70AAC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75" y="44493"/>
            <a:ext cx="1381582" cy="649988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3BB1BCED-D950-324E-6D31-DC24EE76A2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7115" y="1224715"/>
            <a:ext cx="5807488" cy="2986708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009BC0A9-F47C-BF49-3A1F-074DA36AC5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35779" y="1068372"/>
            <a:ext cx="5598082" cy="3313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93654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989</TotalTime>
  <Words>212</Words>
  <Application>Microsoft Office PowerPoint</Application>
  <PresentationFormat>Affichage à l'écran (16:9)</PresentationFormat>
  <Paragraphs>24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Verdana</vt:lpstr>
      <vt:lpstr>Thème Office</vt:lpstr>
      <vt:lpstr>Formation à l’utilisation de l’eComptes</vt:lpstr>
      <vt:lpstr>Fonctionnement général</vt:lpstr>
      <vt:lpstr>Fonctionnement général</vt:lpstr>
      <vt:lpstr>Fonctionnement général Synchronisation des données avec le logiciel de comptabilité </vt:lpstr>
      <vt:lpstr>Fonctionnement général Vérifier la synchronisation des données</vt:lpstr>
      <vt:lpstr>Fonctionnement général Vérifier la synchronisation des données</vt:lpstr>
    </vt:vector>
  </TitlesOfParts>
  <Company>Service public de Wallonie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Jean-Sébastien Cornélis</dc:creator>
  <cp:lastModifiedBy>DEBRIS Denis</cp:lastModifiedBy>
  <cp:revision>32</cp:revision>
  <dcterms:created xsi:type="dcterms:W3CDTF">2017-06-20T09:48:45Z</dcterms:created>
  <dcterms:modified xsi:type="dcterms:W3CDTF">2022-10-11T12:40:25Z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7a477d1-147d-4e34-b5e3-7b26d2f44870_Enabled">
    <vt:lpwstr>true</vt:lpwstr>
  </property>
  <property fmtid="{D5CDD505-2E9C-101B-9397-08002B2CF9AE}" pid="3" name="MSIP_Label_97a477d1-147d-4e34-b5e3-7b26d2f44870_SetDate">
    <vt:lpwstr>2022-10-11T08:26:42Z</vt:lpwstr>
  </property>
  <property fmtid="{D5CDD505-2E9C-101B-9397-08002B2CF9AE}" pid="4" name="MSIP_Label_97a477d1-147d-4e34-b5e3-7b26d2f44870_Method">
    <vt:lpwstr>Standard</vt:lpwstr>
  </property>
  <property fmtid="{D5CDD505-2E9C-101B-9397-08002B2CF9AE}" pid="5" name="MSIP_Label_97a477d1-147d-4e34-b5e3-7b26d2f44870_Name">
    <vt:lpwstr>97a477d1-147d-4e34-b5e3-7b26d2f44870</vt:lpwstr>
  </property>
  <property fmtid="{D5CDD505-2E9C-101B-9397-08002B2CF9AE}" pid="6" name="MSIP_Label_97a477d1-147d-4e34-b5e3-7b26d2f44870_SiteId">
    <vt:lpwstr>1f816a84-7aa6-4a56-b22a-7b3452fa8681</vt:lpwstr>
  </property>
  <property fmtid="{D5CDD505-2E9C-101B-9397-08002B2CF9AE}" pid="7" name="MSIP_Label_97a477d1-147d-4e34-b5e3-7b26d2f44870_ActionId">
    <vt:lpwstr>ed449573-3240-437d-b471-756d3ed174ef</vt:lpwstr>
  </property>
  <property fmtid="{D5CDD505-2E9C-101B-9397-08002B2CF9AE}" pid="8" name="MSIP_Label_97a477d1-147d-4e34-b5e3-7b26d2f44870_ContentBits">
    <vt:lpwstr>0</vt:lpwstr>
  </property>
</Properties>
</file>